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6" r:id="rId3"/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  <p:embeddedFont>
      <p:font typeface="Droid Sans"/>
      <p:regular r:id="rId33"/>
      <p:bold r:id="rId34"/>
    </p:embeddedFont>
    <p:embeddedFont>
      <p:font typeface="Homemade Apple"/>
      <p:regular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DroidSans-regular.fntdata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35" Type="http://schemas.openxmlformats.org/officeDocument/2006/relationships/font" Target="fonts/HomemadeApple-regular.fntdata"/><Relationship Id="rId12" Type="http://schemas.openxmlformats.org/officeDocument/2006/relationships/slide" Target="slides/slide7.xml"/><Relationship Id="rId34" Type="http://schemas.openxmlformats.org/officeDocument/2006/relationships/font" Target="fonts/DroidSans-bold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6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solidFill>
          <a:srgbClr val="39A6D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76975" y="665975"/>
            <a:ext cx="6255299" cy="540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39A6DE"/>
              </a:buClr>
              <a:buSzPct val="100000"/>
              <a:defRPr sz="6000">
                <a:solidFill>
                  <a:srgbClr val="39A6DE"/>
                </a:solidFill>
              </a:defRPr>
            </a:lvl1pPr>
            <a:lvl2pPr lvl="1">
              <a:spcBef>
                <a:spcPts val="0"/>
              </a:spcBef>
              <a:buClr>
                <a:srgbClr val="39A6DE"/>
              </a:buClr>
              <a:buSzPct val="100000"/>
              <a:defRPr sz="6000">
                <a:solidFill>
                  <a:srgbClr val="39A6DE"/>
                </a:solidFill>
              </a:defRPr>
            </a:lvl2pPr>
            <a:lvl3pPr lvl="2">
              <a:spcBef>
                <a:spcPts val="0"/>
              </a:spcBef>
              <a:buClr>
                <a:srgbClr val="39A6DE"/>
              </a:buClr>
              <a:buSzPct val="100000"/>
              <a:defRPr sz="6000">
                <a:solidFill>
                  <a:srgbClr val="39A6DE"/>
                </a:solidFill>
              </a:defRPr>
            </a:lvl3pPr>
            <a:lvl4pPr lvl="3">
              <a:spcBef>
                <a:spcPts val="0"/>
              </a:spcBef>
              <a:buClr>
                <a:srgbClr val="39A6DE"/>
              </a:buClr>
              <a:buSzPct val="100000"/>
              <a:defRPr sz="6000">
                <a:solidFill>
                  <a:srgbClr val="39A6DE"/>
                </a:solidFill>
              </a:defRPr>
            </a:lvl4pPr>
            <a:lvl5pPr lvl="4">
              <a:spcBef>
                <a:spcPts val="0"/>
              </a:spcBef>
              <a:buClr>
                <a:srgbClr val="39A6DE"/>
              </a:buClr>
              <a:buSzPct val="100000"/>
              <a:defRPr sz="6000">
                <a:solidFill>
                  <a:srgbClr val="39A6DE"/>
                </a:solidFill>
              </a:defRPr>
            </a:lvl5pPr>
            <a:lvl6pPr lvl="5">
              <a:spcBef>
                <a:spcPts val="0"/>
              </a:spcBef>
              <a:buClr>
                <a:srgbClr val="39A6DE"/>
              </a:buClr>
              <a:buSzPct val="100000"/>
              <a:defRPr sz="6000">
                <a:solidFill>
                  <a:srgbClr val="39A6DE"/>
                </a:solidFill>
              </a:defRPr>
            </a:lvl6pPr>
            <a:lvl7pPr lvl="6">
              <a:spcBef>
                <a:spcPts val="0"/>
              </a:spcBef>
              <a:buClr>
                <a:srgbClr val="39A6DE"/>
              </a:buClr>
              <a:buSzPct val="100000"/>
              <a:defRPr sz="6000">
                <a:solidFill>
                  <a:srgbClr val="39A6DE"/>
                </a:solidFill>
              </a:defRPr>
            </a:lvl7pPr>
            <a:lvl8pPr lvl="7">
              <a:spcBef>
                <a:spcPts val="0"/>
              </a:spcBef>
              <a:buClr>
                <a:srgbClr val="39A6DE"/>
              </a:buClr>
              <a:buSzPct val="100000"/>
              <a:defRPr sz="6000">
                <a:solidFill>
                  <a:srgbClr val="39A6DE"/>
                </a:solidFill>
              </a:defRPr>
            </a:lvl8pPr>
            <a:lvl9pPr lvl="8">
              <a:spcBef>
                <a:spcPts val="0"/>
              </a:spcBef>
              <a:buClr>
                <a:srgbClr val="39A6DE"/>
              </a:buClr>
              <a:buSzPct val="100000"/>
              <a:defRPr sz="6000">
                <a:solidFill>
                  <a:srgbClr val="39A6D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ctrTitle"/>
          </p:nvPr>
        </p:nvSpPr>
        <p:spPr>
          <a:xfrm>
            <a:off x="1899300" y="2655750"/>
            <a:ext cx="5345400" cy="154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Raleway"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 txBox="1"/>
          <p:nvPr>
            <p:ph type="ctrTitle"/>
          </p:nvPr>
        </p:nvSpPr>
        <p:spPr>
          <a:xfrm>
            <a:off x="1501200" y="1730125"/>
            <a:ext cx="61416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1501200" y="3405746"/>
            <a:ext cx="61416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spcBef>
                <a:spcPts val="0"/>
              </a:spcBef>
              <a:buSzPct val="1000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spcBef>
                <a:spcPts val="0"/>
              </a:spcBef>
              <a:buSzPct val="1000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89770" y="2012475"/>
            <a:ext cx="1164458" cy="9173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1643400" y="2465700"/>
            <a:ext cx="5857200" cy="3892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buFont typeface="Homemade Apple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buFont typeface="Homemade Apple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782850" y="274650"/>
            <a:ext cx="7578300" cy="1545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1146000" y="1819625"/>
            <a:ext cx="6852000" cy="431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 txBox="1"/>
          <p:nvPr>
            <p:ph type="title"/>
          </p:nvPr>
        </p:nvSpPr>
        <p:spPr>
          <a:xfrm>
            <a:off x="782850" y="274650"/>
            <a:ext cx="7578300" cy="1545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050521" y="1819650"/>
            <a:ext cx="3418500" cy="4748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674978" y="1819650"/>
            <a:ext cx="3418500" cy="4748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782850" y="274650"/>
            <a:ext cx="7578300" cy="1545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706500" y="1819650"/>
            <a:ext cx="2491800" cy="439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3326101" y="1819650"/>
            <a:ext cx="2491800" cy="439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3" type="body"/>
          </p:nvPr>
        </p:nvSpPr>
        <p:spPr>
          <a:xfrm>
            <a:off x="5945703" y="1819650"/>
            <a:ext cx="2491800" cy="439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782850" y="274650"/>
            <a:ext cx="7578300" cy="1545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bg>
      <p:bgPr>
        <a:solidFill>
          <a:srgbClr val="774E9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838200" y="3482725"/>
            <a:ext cx="43329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774E92"/>
              </a:buClr>
              <a:buSzPct val="100000"/>
              <a:defRPr sz="4800">
                <a:solidFill>
                  <a:srgbClr val="774E92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838200" y="5082150"/>
            <a:ext cx="43329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SzPct val="100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solidFill>
          <a:srgbClr val="39A6DE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body"/>
          </p:nvPr>
        </p:nvSpPr>
        <p:spPr>
          <a:xfrm>
            <a:off x="810450" y="2730000"/>
            <a:ext cx="6093300" cy="109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Oswald"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SzPct val="100000"/>
              <a:buFont typeface="Oswald"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SzPct val="100000"/>
              <a:buFont typeface="Oswald"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SzPct val="100000"/>
              <a:buFont typeface="Oswald"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SzPct val="100000"/>
              <a:buFont typeface="Oswald"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SzPct val="100000"/>
              <a:buFont typeface="Oswald"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SzPct val="100000"/>
              <a:buFont typeface="Oswald"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SzPct val="100000"/>
              <a:buFont typeface="Oswald"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SzPct val="100000"/>
              <a:buFont typeface="Oswald"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" name="Shape 16"/>
          <p:cNvSpPr/>
          <p:nvPr/>
        </p:nvSpPr>
        <p:spPr>
          <a:xfrm>
            <a:off x="5374772" y="843525"/>
            <a:ext cx="2963199" cy="2740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27250" y="788425"/>
            <a:ext cx="4109399" cy="9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27250" y="1600200"/>
            <a:ext cx="7489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  <a:buChar char="◇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827250" y="788425"/>
            <a:ext cx="4109399" cy="9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827250" y="1600200"/>
            <a:ext cx="36063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50825" y="1600200"/>
            <a:ext cx="36063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827250" y="788425"/>
            <a:ext cx="4109399" cy="9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827250" y="1600200"/>
            <a:ext cx="2493299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3448447" y="1600200"/>
            <a:ext cx="2493299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28" name="Shape 28"/>
          <p:cNvSpPr txBox="1"/>
          <p:nvPr>
            <p:ph idx="3" type="body"/>
          </p:nvPr>
        </p:nvSpPr>
        <p:spPr>
          <a:xfrm>
            <a:off x="6069644" y="1600200"/>
            <a:ext cx="2493299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solidFill>
          <a:srgbClr val="774E9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27250" y="788425"/>
            <a:ext cx="4109399" cy="93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bg>
      <p:bgPr>
        <a:solidFill>
          <a:srgbClr val="39A6DE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Clr>
                <a:srgbClr val="39A6DE"/>
              </a:buClr>
              <a:buSzPct val="100000"/>
              <a:buFont typeface="Oswald"/>
              <a:buNone/>
              <a:defRPr sz="1800">
                <a:solidFill>
                  <a:srgbClr val="39A6D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DB2F6B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9BDED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gular0.png" id="6" name="Shape 6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827250" y="788425"/>
            <a:ext cx="4109399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9BDED2"/>
              </a:buClr>
              <a:buSzPct val="1000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827250" y="1600200"/>
            <a:ext cx="7489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  <a:buChar char="◇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782850" y="274650"/>
            <a:ext cx="7578300" cy="15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782850" y="1819625"/>
            <a:ext cx="75783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FFFFFF"/>
              </a:buClr>
              <a:buSzPct val="100000"/>
              <a:buFont typeface="Raleway"/>
              <a:buChar char="✘"/>
              <a:defRPr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Relationship Id="rId5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3.jp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23.jp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3.jp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4315125" y="5278325"/>
            <a:ext cx="44886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9BDED2"/>
                </a:solidFill>
                <a:latin typeface="Oswald"/>
                <a:ea typeface="Oswald"/>
                <a:cs typeface="Oswald"/>
                <a:sym typeface="Oswald"/>
              </a:rPr>
              <a:t>// .XPRESSION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774E92"/>
                </a:solidFill>
              </a:rPr>
              <a:t>THE PLAN</a:t>
            </a:r>
          </a:p>
        </p:txBody>
      </p:sp>
      <p:sp>
        <p:nvSpPr>
          <p:cNvPr id="163" name="Shape 163"/>
          <p:cNvSpPr/>
          <p:nvPr/>
        </p:nvSpPr>
        <p:spPr>
          <a:xfrm>
            <a:off x="903450" y="2698050"/>
            <a:ext cx="2522700" cy="1766700"/>
          </a:xfrm>
          <a:prstGeom prst="homePlate">
            <a:avLst>
              <a:gd fmla="val 30129" name="adj"/>
            </a:avLst>
          </a:prstGeom>
          <a:solidFill>
            <a:srgbClr val="FFFFFF">
              <a:alpha val="26920"/>
            </a:srgbClr>
          </a:solidFill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AWS Rekognition</a:t>
            </a:r>
          </a:p>
        </p:txBody>
      </p:sp>
      <p:sp>
        <p:nvSpPr>
          <p:cNvPr id="164" name="Shape 164"/>
          <p:cNvSpPr/>
          <p:nvPr/>
        </p:nvSpPr>
        <p:spPr>
          <a:xfrm>
            <a:off x="3167293" y="2698050"/>
            <a:ext cx="2571299" cy="1766700"/>
          </a:xfrm>
          <a:prstGeom prst="chevron">
            <a:avLst>
              <a:gd fmla="val 29853" name="adj"/>
            </a:avLst>
          </a:prstGeom>
          <a:solidFill>
            <a:srgbClr val="FFFFFF">
              <a:alpha val="26920"/>
            </a:srgbClr>
          </a:solidFill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Teradata DB</a:t>
            </a:r>
          </a:p>
        </p:txBody>
      </p:sp>
      <p:sp>
        <p:nvSpPr>
          <p:cNvPr id="165" name="Shape 165"/>
          <p:cNvSpPr/>
          <p:nvPr/>
        </p:nvSpPr>
        <p:spPr>
          <a:xfrm>
            <a:off x="5479648" y="2698050"/>
            <a:ext cx="2571300" cy="1766700"/>
          </a:xfrm>
          <a:prstGeom prst="chevron">
            <a:avLst>
              <a:gd fmla="val 29853" name="adj"/>
            </a:avLst>
          </a:prstGeom>
          <a:solidFill>
            <a:srgbClr val="FFFFFF">
              <a:alpha val="26920"/>
            </a:srgbClr>
          </a:solidFill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Aster DB</a:t>
            </a:r>
          </a:p>
        </p:txBody>
      </p:sp>
      <p:sp>
        <p:nvSpPr>
          <p:cNvPr id="166" name="Shape 166"/>
          <p:cNvSpPr/>
          <p:nvPr/>
        </p:nvSpPr>
        <p:spPr>
          <a:xfrm rot="-3203371">
            <a:off x="387837" y="4557831"/>
            <a:ext cx="1616776" cy="1766658"/>
          </a:xfrm>
          <a:prstGeom prst="homePlate">
            <a:avLst>
              <a:gd fmla="val 30129" name="adj"/>
            </a:avLst>
          </a:prstGeom>
          <a:solidFill>
            <a:srgbClr val="FFFFFF">
              <a:alpha val="26920"/>
            </a:srgbClr>
          </a:solidFill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Labelled Images</a:t>
            </a:r>
          </a:p>
        </p:txBody>
      </p:sp>
      <p:sp>
        <p:nvSpPr>
          <p:cNvPr id="167" name="Shape 167"/>
          <p:cNvSpPr/>
          <p:nvPr/>
        </p:nvSpPr>
        <p:spPr>
          <a:xfrm>
            <a:off x="2387375" y="4642625"/>
            <a:ext cx="1521900" cy="10209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658825" y="4563875"/>
            <a:ext cx="1521900" cy="10209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2465075" y="5663525"/>
            <a:ext cx="13665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JSON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4736525" y="5584775"/>
            <a:ext cx="13665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SQL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366025" y="1618175"/>
            <a:ext cx="4570500" cy="12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Labelled Dataset from Kaggle</a:t>
            </a: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latin typeface="Oswald"/>
                <a:ea typeface="Oswald"/>
                <a:cs typeface="Oswald"/>
                <a:sym typeface="Oswald"/>
              </a:rPr>
              <a:t>(StateFarm Competition)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20,000 Images</a:t>
            </a:r>
          </a:p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GETTTING DATA</a:t>
            </a:r>
          </a:p>
        </p:txBody>
      </p:sp>
      <p:pic>
        <p:nvPicPr>
          <p:cNvPr descr="img_7044.jp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74" y="3286787"/>
            <a:ext cx="4288200" cy="3216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149.jpg"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775" y="245600"/>
            <a:ext cx="4288200" cy="321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629.jpg"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874" y="3614150"/>
            <a:ext cx="4121932" cy="30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366025" y="1618175"/>
            <a:ext cx="8148600" cy="134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Uploaded using Python scripts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More Python scripts to get several requests simultaneously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AWS Rekognition</a:t>
            </a:r>
          </a:p>
        </p:txBody>
      </p:sp>
      <p:pic>
        <p:nvPicPr>
          <p:cNvPr descr="parallel.jpg"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50" y="2966675"/>
            <a:ext cx="5607551" cy="31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366025" y="1618175"/>
            <a:ext cx="8148600" cy="163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First converted JSON from Rekognition to CSV (Python)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Reformatted to sort by Rekognition tags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Removed least common tags (Potted plant, Whale, Lingerie…)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Uploaded data to Teradata DB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Teradata Database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366025" y="1618175"/>
            <a:ext cx="8148600" cy="9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At first we saw a lot of error messages...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Aster Analytics</a:t>
            </a:r>
          </a:p>
        </p:txBody>
      </p:sp>
      <p:pic>
        <p:nvPicPr>
          <p:cNvPr descr="screen_shot_2017-03-04_at_10.38.30_am.png"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7" y="2553575"/>
            <a:ext cx="7247275" cy="365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368900" y="1723825"/>
            <a:ext cx="4567800" cy="83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But ended up getting GLM working!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Aster Analytics</a:t>
            </a:r>
          </a:p>
        </p:txBody>
      </p:sp>
      <p:pic>
        <p:nvPicPr>
          <p:cNvPr descr="pasted_image_at_2017_03_05_08_40_am.png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99" y="2421574"/>
            <a:ext cx="7197248" cy="40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69138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Aster Analytics</a:t>
            </a:r>
          </a:p>
        </p:txBody>
      </p:sp>
      <p:pic>
        <p:nvPicPr>
          <p:cNvPr descr="pasted_image_at_2017_03_05_08_43_am_1024.png" id="212" name="Shape 212"/>
          <p:cNvPicPr preferRelativeResize="0"/>
          <p:nvPr/>
        </p:nvPicPr>
        <p:blipFill rotWithShape="1">
          <a:blip r:embed="rId3">
            <a:alphaModFix/>
          </a:blip>
          <a:srcRect b="45954" l="0" r="49254" t="0"/>
          <a:stretch/>
        </p:blipFill>
        <p:spPr>
          <a:xfrm>
            <a:off x="827250" y="1723825"/>
            <a:ext cx="7677399" cy="460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4294967295" type="ctrTitle"/>
          </p:nvPr>
        </p:nvSpPr>
        <p:spPr>
          <a:xfrm>
            <a:off x="237400" y="309350"/>
            <a:ext cx="38736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0000"/>
                </a:solidFill>
              </a:rPr>
              <a:t>Credits: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600">
              <a:solidFill>
                <a:srgbClr val="000000"/>
              </a:solidFill>
            </a:endParaRPr>
          </a:p>
        </p:txBody>
      </p:sp>
      <p:pic>
        <p:nvPicPr>
          <p:cNvPr descr="Teradata-Logo.png"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99" y="1885387"/>
            <a:ext cx="4682025" cy="1201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_web_services.jpg" id="219" name="Shape 219"/>
          <p:cNvPicPr preferRelativeResize="0"/>
          <p:nvPr/>
        </p:nvPicPr>
        <p:blipFill rotWithShape="1">
          <a:blip r:embed="rId4">
            <a:alphaModFix/>
          </a:blip>
          <a:srcRect b="10725" l="7483" r="3326" t="10756"/>
          <a:stretch/>
        </p:blipFill>
        <p:spPr>
          <a:xfrm>
            <a:off x="4998750" y="1494925"/>
            <a:ext cx="3784049" cy="1795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_logo.png"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400" y="4068225"/>
            <a:ext cx="4242374" cy="17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4867878" y="3629500"/>
            <a:ext cx="4045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600"/>
              </a:spcBef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Team TERALEXA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4294967295" type="ctrTitle"/>
          </p:nvPr>
        </p:nvSpPr>
        <p:spPr>
          <a:xfrm>
            <a:off x="237400" y="309350"/>
            <a:ext cx="38736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0000"/>
                </a:solidFill>
              </a:rPr>
              <a:t>Credits: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600">
              <a:solidFill>
                <a:srgbClr val="000000"/>
              </a:solidFill>
            </a:endParaRPr>
          </a:p>
        </p:txBody>
      </p:sp>
      <p:pic>
        <p:nvPicPr>
          <p:cNvPr descr="Teradata-Logo.pn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99" y="1885387"/>
            <a:ext cx="4682025" cy="1201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_web_services.jpg" id="228" name="Shape 228"/>
          <p:cNvPicPr preferRelativeResize="0"/>
          <p:nvPr/>
        </p:nvPicPr>
        <p:blipFill rotWithShape="1">
          <a:blip r:embed="rId4">
            <a:alphaModFix/>
          </a:blip>
          <a:srcRect b="10725" l="7483" r="3326" t="10756"/>
          <a:stretch/>
        </p:blipFill>
        <p:spPr>
          <a:xfrm>
            <a:off x="4998750" y="1494925"/>
            <a:ext cx="3784049" cy="1795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_logo.png" id="229" name="Shape 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400" y="4068225"/>
            <a:ext cx="4242374" cy="17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4867878" y="3629500"/>
            <a:ext cx="4045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600"/>
              </a:spcBef>
              <a:buNone/>
            </a:pPr>
            <a:r>
              <a:rPr lang="en" sz="3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Team TERALEXA</a:t>
            </a:r>
          </a:p>
        </p:txBody>
      </p:sp>
      <p:sp>
        <p:nvSpPr>
          <p:cNvPr id="231" name="Shape 231"/>
          <p:cNvSpPr/>
          <p:nvPr/>
        </p:nvSpPr>
        <p:spPr>
          <a:xfrm>
            <a:off x="5064075" y="4092375"/>
            <a:ext cx="3569100" cy="1625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4294967295" type="ctrTitle"/>
          </p:nvPr>
        </p:nvSpPr>
        <p:spPr>
          <a:xfrm>
            <a:off x="237400" y="309350"/>
            <a:ext cx="64731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0000"/>
                </a:solidFill>
              </a:rPr>
              <a:t>Credits: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91400" y="1775225"/>
            <a:ext cx="3232800" cy="45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Team XPRESSION: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Graham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JSON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Melissa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Luyanda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Andrew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Karan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Tam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4279250" y="2036850"/>
            <a:ext cx="470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Images and Presentation Templates:</a:t>
            </a:r>
          </a:p>
          <a:p>
            <a:pPr lvl="0" rtl="0" algn="ctr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mlive.com</a:t>
            </a:r>
          </a:p>
          <a:p>
            <a:pPr lvl="0" rtl="0" algn="ctr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CarnivalSlides.com</a:t>
            </a:r>
          </a:p>
          <a:p>
            <a:pPr lvl="0" rtl="0" algn="ctr">
              <a:spcBef>
                <a:spcPts val="600"/>
              </a:spcBef>
              <a:buNone/>
            </a:pPr>
            <a:r>
              <a:rPr lang="en" sz="2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BusinessInsider.com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776975" y="665975"/>
            <a:ext cx="7448700" cy="56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BDED2"/>
                </a:solidFill>
              </a:rPr>
              <a:t>Technology increases productivity… </a:t>
            </a:r>
            <a:r>
              <a:rPr lang="en">
                <a:solidFill>
                  <a:srgbClr val="434343"/>
                </a:solidFill>
                <a:highlight>
                  <a:srgbClr val="FF9900"/>
                </a:highlight>
              </a:rPr>
              <a:t>Right?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4315125" y="5278325"/>
            <a:ext cx="44886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9BDED2"/>
                </a:solidFill>
                <a:latin typeface="Oswald"/>
                <a:ea typeface="Oswald"/>
                <a:cs typeface="Oswald"/>
                <a:sym typeface="Oswald"/>
              </a:rPr>
              <a:t>// .XPRESSION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3525325" y="5278325"/>
            <a:ext cx="5278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9BDED2"/>
                </a:solidFill>
                <a:latin typeface="Oswald"/>
                <a:ea typeface="Oswald"/>
                <a:cs typeface="Oswald"/>
                <a:sym typeface="Oswald"/>
              </a:rPr>
              <a:t>The Road to Come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4294967295" type="ctrTitle"/>
          </p:nvPr>
        </p:nvSpPr>
        <p:spPr>
          <a:xfrm>
            <a:off x="685800" y="3353125"/>
            <a:ext cx="64731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DB2F6B"/>
                </a:solidFill>
              </a:rPr>
              <a:t>431,000</a:t>
            </a:r>
          </a:p>
        </p:txBody>
      </p:sp>
      <p:sp>
        <p:nvSpPr>
          <p:cNvPr id="95" name="Shape 95"/>
          <p:cNvSpPr txBox="1"/>
          <p:nvPr>
            <p:ph idx="4294967295" type="subTitle"/>
          </p:nvPr>
        </p:nvSpPr>
        <p:spPr>
          <a:xfrm>
            <a:off x="685800" y="5028746"/>
            <a:ext cx="64731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number of people injured from distracted driving in 2014.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B2F6B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4294967295" type="ctrTitle"/>
          </p:nvPr>
        </p:nvSpPr>
        <p:spPr>
          <a:xfrm>
            <a:off x="969000" y="3330325"/>
            <a:ext cx="7205999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DB2F6B"/>
                </a:solidFill>
              </a:rPr>
              <a:t>DISTRACTIONS</a:t>
            </a:r>
          </a:p>
        </p:txBody>
      </p:sp>
      <p:sp>
        <p:nvSpPr>
          <p:cNvPr id="101" name="Shape 101"/>
          <p:cNvSpPr txBox="1"/>
          <p:nvPr>
            <p:ph idx="4294967295" type="subTitle"/>
          </p:nvPr>
        </p:nvSpPr>
        <p:spPr>
          <a:xfrm>
            <a:off x="969000" y="5005950"/>
            <a:ext cx="85668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features in a scene are correlated with distraction?</a:t>
            </a:r>
          </a:p>
        </p:txBody>
      </p:sp>
      <p:grpSp>
        <p:nvGrpSpPr>
          <p:cNvPr id="102" name="Shape 102"/>
          <p:cNvGrpSpPr/>
          <p:nvPr/>
        </p:nvGrpSpPr>
        <p:grpSpPr>
          <a:xfrm>
            <a:off x="1057734" y="1296480"/>
            <a:ext cx="2066435" cy="2201734"/>
            <a:chOff x="5970800" y="1619250"/>
            <a:chExt cx="428650" cy="456725"/>
          </a:xfrm>
        </p:grpSpPr>
        <p:sp>
          <p:nvSpPr>
            <p:cNvPr id="103" name="Shape 103"/>
            <p:cNvSpPr/>
            <p:nvPr/>
          </p:nvSpPr>
          <p:spPr>
            <a:xfrm>
              <a:off x="5970800" y="1674200"/>
              <a:ext cx="377975" cy="377950"/>
            </a:xfrm>
            <a:custGeom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6068500" y="1771875"/>
              <a:ext cx="182575" cy="182600"/>
            </a:xfrm>
            <a:custGeom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981175" y="2005125"/>
              <a:ext cx="75125" cy="70850"/>
            </a:xfrm>
            <a:custGeom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263875" y="2005125"/>
              <a:ext cx="74525" cy="70850"/>
            </a:xfrm>
            <a:custGeom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147875" y="1619250"/>
              <a:ext cx="251575" cy="255850"/>
            </a:xfrm>
            <a:custGeom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B2F6B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4294967295" type="ctrTitle"/>
          </p:nvPr>
        </p:nvSpPr>
        <p:spPr>
          <a:xfrm>
            <a:off x="969000" y="3330325"/>
            <a:ext cx="72060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DB2F6B"/>
                </a:solidFill>
              </a:rPr>
              <a:t>DISTRACTIONS</a:t>
            </a:r>
          </a:p>
        </p:txBody>
      </p:sp>
      <p:sp>
        <p:nvSpPr>
          <p:cNvPr id="113" name="Shape 113"/>
          <p:cNvSpPr txBox="1"/>
          <p:nvPr>
            <p:ph idx="4294967295" type="subTitle"/>
          </p:nvPr>
        </p:nvSpPr>
        <p:spPr>
          <a:xfrm>
            <a:off x="969000" y="5005950"/>
            <a:ext cx="85668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Who cares?</a:t>
            </a:r>
          </a:p>
        </p:txBody>
      </p:sp>
      <p:grpSp>
        <p:nvGrpSpPr>
          <p:cNvPr id="114" name="Shape 114"/>
          <p:cNvGrpSpPr/>
          <p:nvPr/>
        </p:nvGrpSpPr>
        <p:grpSpPr>
          <a:xfrm>
            <a:off x="1057735" y="1296479"/>
            <a:ext cx="2066435" cy="2201734"/>
            <a:chOff x="5970800" y="1619250"/>
            <a:chExt cx="428650" cy="456725"/>
          </a:xfrm>
        </p:grpSpPr>
        <p:sp>
          <p:nvSpPr>
            <p:cNvPr id="115" name="Shape 115"/>
            <p:cNvSpPr/>
            <p:nvPr/>
          </p:nvSpPr>
          <p:spPr>
            <a:xfrm>
              <a:off x="5970800" y="1674200"/>
              <a:ext cx="377975" cy="377950"/>
            </a:xfrm>
            <a:custGeom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6068500" y="1771875"/>
              <a:ext cx="182575" cy="182600"/>
            </a:xfrm>
            <a:custGeom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5981175" y="2005125"/>
              <a:ext cx="75125" cy="70850"/>
            </a:xfrm>
            <a:custGeom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263875" y="2005125"/>
              <a:ext cx="74525" cy="70850"/>
            </a:xfrm>
            <a:custGeom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147875" y="1619250"/>
              <a:ext cx="251575" cy="255850"/>
            </a:xfrm>
            <a:custGeom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B2F6B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4294967295" type="ctrTitle"/>
          </p:nvPr>
        </p:nvSpPr>
        <p:spPr>
          <a:xfrm>
            <a:off x="969000" y="3330325"/>
            <a:ext cx="72060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DB2F6B"/>
                </a:solidFill>
              </a:rPr>
              <a:t>DISTRACTIONS</a:t>
            </a:r>
          </a:p>
        </p:txBody>
      </p:sp>
      <p:sp>
        <p:nvSpPr>
          <p:cNvPr id="125" name="Shape 125"/>
          <p:cNvSpPr txBox="1"/>
          <p:nvPr>
            <p:ph idx="4294967295" type="subTitle"/>
          </p:nvPr>
        </p:nvSpPr>
        <p:spPr>
          <a:xfrm>
            <a:off x="969000" y="5005950"/>
            <a:ext cx="85668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Who cares?</a:t>
            </a:r>
          </a:p>
        </p:txBody>
      </p:sp>
      <p:pic>
        <p:nvPicPr>
          <p:cNvPr descr="head-of-pilots-union-student-loans-could-help-avert-the-uss-airline-pilot-shortage.jp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24" y="490724"/>
            <a:ext cx="3389276" cy="2542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rysler-worker-pentastar-engine-plantjpg-bc278bf51c4cf051.jpg"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050" y="490724"/>
            <a:ext cx="3797975" cy="25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4294967295" type="ctrTitle"/>
          </p:nvPr>
        </p:nvSpPr>
        <p:spPr>
          <a:xfrm>
            <a:off x="237400" y="309350"/>
            <a:ext cx="38736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0000"/>
                </a:solidFill>
              </a:rPr>
              <a:t>Market</a:t>
            </a:r>
            <a:r>
              <a:rPr lang="en" sz="9600">
                <a:solidFill>
                  <a:srgbClr val="000000"/>
                </a:solidFill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600">
              <a:solidFill>
                <a:srgbClr val="000000"/>
              </a:solidFill>
            </a:endParaRPr>
          </a:p>
        </p:txBody>
      </p:sp>
      <p:pic>
        <p:nvPicPr>
          <p:cNvPr descr="Teradata-Logo.pn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275" y="2622574"/>
            <a:ext cx="6891450" cy="176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 b="18467" l="32240" r="33832" t="19704"/>
          <a:stretch/>
        </p:blipFill>
        <p:spPr>
          <a:xfrm>
            <a:off x="333800" y="4664324"/>
            <a:ext cx="1705225" cy="19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150" y="4900924"/>
            <a:ext cx="4314550" cy="16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6">
            <a:alphaModFix/>
          </a:blip>
          <a:srcRect b="32103" l="0" r="0" t="24331"/>
          <a:stretch/>
        </p:blipFill>
        <p:spPr>
          <a:xfrm>
            <a:off x="5820350" y="309350"/>
            <a:ext cx="3025825" cy="100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6175" y="4650462"/>
            <a:ext cx="1962498" cy="196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8">
            <a:alphaModFix/>
          </a:blip>
          <a:srcRect b="26422" l="0" r="0" t="24656"/>
          <a:stretch/>
        </p:blipFill>
        <p:spPr>
          <a:xfrm>
            <a:off x="5231600" y="1550424"/>
            <a:ext cx="3463525" cy="118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9">
            <a:alphaModFix/>
          </a:blip>
          <a:srcRect b="21080" l="0" r="0" t="-21080"/>
          <a:stretch/>
        </p:blipFill>
        <p:spPr>
          <a:xfrm>
            <a:off x="333800" y="1646311"/>
            <a:ext cx="3463525" cy="994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4294967295" type="ctrTitle"/>
          </p:nvPr>
        </p:nvSpPr>
        <p:spPr>
          <a:xfrm>
            <a:off x="237400" y="309350"/>
            <a:ext cx="3873600" cy="154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0000"/>
                </a:solidFill>
              </a:rPr>
              <a:t>Tools</a:t>
            </a:r>
            <a:r>
              <a:rPr lang="en" sz="9600">
                <a:solidFill>
                  <a:srgbClr val="000000"/>
                </a:solidFill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600">
              <a:solidFill>
                <a:srgbClr val="000000"/>
              </a:solidFill>
            </a:endParaRPr>
          </a:p>
        </p:txBody>
      </p:sp>
      <p:pic>
        <p:nvPicPr>
          <p:cNvPr descr="Teradata-Logo.png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99" y="2321874"/>
            <a:ext cx="4353576" cy="1117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_web_services.jpg" id="146" name="Shape 146"/>
          <p:cNvPicPr preferRelativeResize="0"/>
          <p:nvPr/>
        </p:nvPicPr>
        <p:blipFill rotWithShape="1">
          <a:blip r:embed="rId4">
            <a:alphaModFix/>
          </a:blip>
          <a:srcRect b="10725" l="7483" r="3326" t="10756"/>
          <a:stretch/>
        </p:blipFill>
        <p:spPr>
          <a:xfrm>
            <a:off x="4831900" y="3037187"/>
            <a:ext cx="3784049" cy="1795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_logo.png"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400" y="4476000"/>
            <a:ext cx="4242374" cy="17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2199" y="679275"/>
            <a:ext cx="2083450" cy="20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9900" y="5274225"/>
            <a:ext cx="4528044" cy="140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774E92"/>
                </a:solidFill>
              </a:rPr>
              <a:t>THE PLAN</a:t>
            </a:r>
          </a:p>
        </p:txBody>
      </p:sp>
      <p:sp>
        <p:nvSpPr>
          <p:cNvPr id="155" name="Shape 155"/>
          <p:cNvSpPr/>
          <p:nvPr/>
        </p:nvSpPr>
        <p:spPr>
          <a:xfrm>
            <a:off x="903450" y="2698050"/>
            <a:ext cx="2522700" cy="1766700"/>
          </a:xfrm>
          <a:prstGeom prst="homePlate">
            <a:avLst>
              <a:gd fmla="val 30129" name="adj"/>
            </a:avLst>
          </a:prstGeom>
          <a:solidFill>
            <a:srgbClr val="FFFFFF">
              <a:alpha val="26920"/>
            </a:srgbClr>
          </a:solidFill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AWS Rekognition</a:t>
            </a:r>
          </a:p>
        </p:txBody>
      </p:sp>
      <p:sp>
        <p:nvSpPr>
          <p:cNvPr id="156" name="Shape 156"/>
          <p:cNvSpPr/>
          <p:nvPr/>
        </p:nvSpPr>
        <p:spPr>
          <a:xfrm>
            <a:off x="3167293" y="2698050"/>
            <a:ext cx="2571299" cy="1766700"/>
          </a:xfrm>
          <a:prstGeom prst="chevron">
            <a:avLst>
              <a:gd fmla="val 29853" name="adj"/>
            </a:avLst>
          </a:prstGeom>
          <a:solidFill>
            <a:srgbClr val="FFFFFF">
              <a:alpha val="26920"/>
            </a:srgbClr>
          </a:solidFill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Teradata DB</a:t>
            </a:r>
          </a:p>
        </p:txBody>
      </p:sp>
      <p:sp>
        <p:nvSpPr>
          <p:cNvPr id="157" name="Shape 157"/>
          <p:cNvSpPr/>
          <p:nvPr/>
        </p:nvSpPr>
        <p:spPr>
          <a:xfrm>
            <a:off x="5479648" y="2698050"/>
            <a:ext cx="2571300" cy="1766700"/>
          </a:xfrm>
          <a:prstGeom prst="chevron">
            <a:avLst>
              <a:gd fmla="val 29853" name="adj"/>
            </a:avLst>
          </a:prstGeom>
          <a:solidFill>
            <a:srgbClr val="FFFFFF">
              <a:alpha val="26920"/>
            </a:srgbClr>
          </a:solidFill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Aster 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ber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